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0" r:id="rId3"/>
    <p:sldId id="258" r:id="rId4"/>
    <p:sldId id="268" r:id="rId5"/>
    <p:sldId id="267" r:id="rId6"/>
    <p:sldId id="266" r:id="rId7"/>
    <p:sldId id="269" r:id="rId8"/>
    <p:sldId id="259" r:id="rId9"/>
    <p:sldId id="28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C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52" d="100"/>
          <a:sy n="52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98CCC-DFE7-45F0-888C-422C9841645B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F9D7-32D7-48FB-B565-DC2A04A85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59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720E-6179-4C0D-B5E1-D5A34E6207B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1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7C19-AA70-4623-9C9C-B1A804B780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91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42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44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7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7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2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87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14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94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41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5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0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97B8-1E01-4115-954E-0F54C5DF2DBD}" type="datetimeFigureOut">
              <a:rPr lang="ru-RU" smtClean="0"/>
              <a:pPr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BE9B-8FB0-46F8-B049-5B2D821A0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71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301270036?index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ou49.ru/" TargetMode="External"/><Relationship Id="rId2" Type="http://schemas.openxmlformats.org/officeDocument/2006/relationships/hyperlink" Target="mailto:primdou-49@yandex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idx="4294967295"/>
          </p:nvPr>
        </p:nvSpPr>
        <p:spPr>
          <a:xfrm>
            <a:off x="323528" y="692696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endParaRPr lang="ru-RU" sz="1800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/>
              <a:t>Адаптированная </a:t>
            </a:r>
            <a:endParaRPr lang="ru-RU" sz="2200" b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образовательная программа </a:t>
            </a:r>
            <a:r>
              <a:rPr lang="ru-RU" sz="2200" b="1" dirty="0"/>
              <a:t>дошкольного образования, </a:t>
            </a:r>
            <a:endParaRPr lang="ru-RU" sz="2200" b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для </a:t>
            </a:r>
            <a:r>
              <a:rPr lang="ru-RU" sz="2200" b="1" dirty="0"/>
              <a:t>обучающихся с ограниченными возможностями здоровья </a:t>
            </a:r>
            <a:endParaRPr lang="ru-RU" sz="2200" b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(</a:t>
            </a:r>
            <a:r>
              <a:rPr lang="ru-RU" sz="2200" b="1" dirty="0"/>
              <a:t>с </a:t>
            </a:r>
            <a:r>
              <a:rPr lang="ru-RU" sz="2200" b="1" dirty="0" smtClean="0"/>
              <a:t>задержкой психического развития) </a:t>
            </a:r>
            <a:endParaRPr lang="ru-RU" sz="2200" b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государственного бюджетного дошкольного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образовательного учреждения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 </a:t>
            </a:r>
            <a:r>
              <a:rPr lang="ru-RU" sz="2200" b="1" dirty="0"/>
              <a:t>детский сад №49 комбинированного </a:t>
            </a:r>
            <a:r>
              <a:rPr lang="ru-RU" sz="2200" b="1" dirty="0" smtClean="0"/>
              <a:t>вида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200" b="1" dirty="0" smtClean="0"/>
              <a:t> </a:t>
            </a:r>
            <a:r>
              <a:rPr lang="ru-RU" sz="2200" b="1" dirty="0"/>
              <a:t>Приморского района Санкт-Петербурга</a:t>
            </a:r>
          </a:p>
          <a:p>
            <a:pPr algn="ctr">
              <a:buNone/>
            </a:pPr>
            <a:r>
              <a:rPr lang="ru-RU" sz="2200" dirty="0" smtClean="0"/>
              <a:t>Разработчики:  педагогический коллектив ГБДОУ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b="1" dirty="0"/>
              <a:t>Санкт-Петербург</a:t>
            </a:r>
          </a:p>
          <a:p>
            <a:pPr algn="ctr">
              <a:buNone/>
            </a:pPr>
            <a:r>
              <a:rPr lang="ru-RU" sz="1800" b="1" dirty="0" smtClean="0"/>
              <a:t>2023</a:t>
            </a:r>
            <a:endParaRPr lang="ru-RU" sz="1800" b="1" dirty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28"/>
          </a:xfrm>
        </p:spPr>
        <p:txBody>
          <a:bodyPr>
            <a:normAutofit/>
          </a:bodyPr>
          <a:lstStyle/>
          <a:p>
            <a:r>
              <a:rPr lang="ru-RU" sz="1800" dirty="0"/>
              <a:t>разработана в соответствии с: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1740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 smtClean="0"/>
              <a:t>Законом «Об образовании в Российской Федерации» от 29.12.2012 № 273-ФЗ, </a:t>
            </a:r>
          </a:p>
          <a:p>
            <a:pPr lvl="0"/>
            <a:r>
              <a:rPr lang="ru-RU" sz="1800" dirty="0" smtClean="0"/>
              <a:t>Федеральным государственным образовательным стандартом дошкольного образования, приказ Министерства Образования и Науки РФ от 17.10.2013 № 1155, с изменениями приказ Министерства просвещения РФ от 08.11.2022 г. №955;</a:t>
            </a:r>
          </a:p>
          <a:p>
            <a:pPr lvl="0"/>
            <a:r>
              <a:rPr lang="ru-RU" sz="1800" dirty="0" smtClean="0"/>
              <a:t> Гигиенические нормативы и требования к обеспечению безопасности и (или) безвредности для человека факторов среды обитания» (Постановление Главного государственного санитарного врача РФ от 28.01.2021 №2 «Об утверждении санитарных правил и норм СанПиН 1.2.3685-21);</a:t>
            </a:r>
          </a:p>
          <a:p>
            <a:pPr lvl="0"/>
            <a:r>
              <a:rPr lang="ru-RU" sz="1800" dirty="0" smtClean="0"/>
              <a:t>Санитарно-эпидемиологическими требованиями к организации воспитания и обучения, отдыха и оздоровления детей и молодежи; санитарные правила СП 2.4.3648-20;</a:t>
            </a:r>
          </a:p>
          <a:p>
            <a:pPr lvl="0"/>
            <a:r>
              <a:rPr lang="ru-RU" sz="1800" dirty="0" smtClean="0"/>
              <a:t> Порядком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 приказ Министерства Просвещения РФ от 31.07.2020 №373;</a:t>
            </a:r>
          </a:p>
          <a:p>
            <a:pPr lvl="0"/>
            <a:r>
              <a:rPr lang="ru-RU" sz="1800" dirty="0"/>
              <a:t>Федеральной адаптированной образовательной программой дошкольного образования, утвержденной  приказом Министерства просвещения РФ №1022 от 24.11.2022г. </a:t>
            </a:r>
            <a:r>
              <a:rPr lang="ru-RU" sz="1800" u="sng" dirty="0">
                <a:hlinkClick r:id="rId2"/>
              </a:rPr>
              <a:t>http://publication.pravo.gov.ru/Document/View/0001202301270036?index=2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3310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sz="1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447"/>
            <a:ext cx="7488832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        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056784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10.1. ФАОП)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</a:t>
            </a:r>
            <a:r>
              <a:rPr lang="ru-RU" dirty="0" smtClean="0"/>
              <a:t>Программой </a:t>
            </a:r>
            <a:r>
              <a:rPr lang="ru-RU" dirty="0"/>
              <a:t>предусматривается разностороннее развитие детей, коррекция недостатков в их </a:t>
            </a:r>
            <a:r>
              <a:rPr lang="ru-RU" dirty="0" smtClean="0"/>
              <a:t>психическом </a:t>
            </a:r>
            <a:r>
              <a:rPr lang="ru-RU" dirty="0"/>
              <a:t>развитии, а также профилактика вторичных нарушений, развитие личности, мотивации и способностей детей в различных видах деятельности.  </a:t>
            </a:r>
          </a:p>
          <a:p>
            <a:r>
              <a:rPr lang="ru-RU" dirty="0" smtClean="0"/>
              <a:t>           Возраст </a:t>
            </a:r>
            <a:r>
              <a:rPr lang="ru-RU" dirty="0"/>
              <a:t>обучающихся, участвующих в реализации данной образовательной программы 4-7 полных лет.</a:t>
            </a:r>
          </a:p>
          <a:p>
            <a:r>
              <a:rPr lang="ru-RU" dirty="0" smtClean="0"/>
              <a:t>            Программа </a:t>
            </a:r>
            <a:r>
              <a:rPr lang="ru-RU" dirty="0"/>
              <a:t>включает обязательную часть и часть, формируемую участниками образовательных отношений. Обе части являются взаимодополняющими и необходимыми с точки зрения реализации требований Федерального государственного образовательного стандарта дошкольного образования (далее – ФГОС ДО).</a:t>
            </a:r>
          </a:p>
          <a:p>
            <a:pPr marL="0" indent="0">
              <a:buNone/>
            </a:pPr>
            <a:r>
              <a:rPr lang="ru-RU" sz="6000" dirty="0" smtClean="0"/>
              <a:t>     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1744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92941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      </a:t>
            </a:r>
            <a:r>
              <a:rPr lang="ru-RU" b="1" dirty="0"/>
              <a:t>Основная часть Программы </a:t>
            </a:r>
            <a:r>
              <a:rPr lang="ru-RU" dirty="0" smtClean="0"/>
              <a:t>обеспечивает разностороннее развитие детей, обеспечивает единство воспитательных, развивающих и обучающих и коррекционных целей и задач, и обеспечивает коррекцию нарушений развития и социальную адаптацию обучающихся с учетом особенностей их психофизического развития,   индивидуальных возможностей. </a:t>
            </a:r>
          </a:p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dirty="0" smtClean="0"/>
              <a:t>Содержание </a:t>
            </a:r>
            <a:r>
              <a:rPr lang="ru-RU" dirty="0"/>
              <a:t>программы распределяется по </a:t>
            </a:r>
            <a:r>
              <a:rPr lang="ru-RU" b="1" i="1" dirty="0"/>
              <a:t>образовательным областям в соответствии с ФГОС ДО</a:t>
            </a:r>
            <a:r>
              <a:rPr lang="ru-RU" dirty="0"/>
              <a:t>:</a:t>
            </a:r>
          </a:p>
          <a:p>
            <a:pPr lvl="0" algn="just"/>
            <a:r>
              <a:rPr lang="ru-RU" dirty="0"/>
              <a:t>социально-коммуникативное развитие; </a:t>
            </a:r>
          </a:p>
          <a:p>
            <a:pPr lvl="0" algn="just"/>
            <a:r>
              <a:rPr lang="ru-RU" dirty="0"/>
              <a:t>познавательное развитие;</a:t>
            </a:r>
          </a:p>
          <a:p>
            <a:pPr lvl="0" algn="just"/>
            <a:r>
              <a:rPr lang="ru-RU" dirty="0"/>
              <a:t> речевое развитие;</a:t>
            </a:r>
          </a:p>
          <a:p>
            <a:pPr lvl="0" algn="just"/>
            <a:r>
              <a:rPr lang="ru-RU" dirty="0"/>
              <a:t>художественно – эстетическое развитие;</a:t>
            </a:r>
          </a:p>
          <a:p>
            <a:pPr lvl="0" algn="just"/>
            <a:r>
              <a:rPr lang="ru-RU" dirty="0"/>
              <a:t>физическое развитие.</a:t>
            </a:r>
          </a:p>
          <a:p>
            <a:pPr algn="just"/>
            <a:r>
              <a:rPr lang="ru-RU" b="1" dirty="0"/>
              <a:t> 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43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278110"/>
            <a:ext cx="8136904" cy="4815185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Программой </a:t>
            </a:r>
            <a:r>
              <a:rPr lang="ru-RU" sz="1800" dirty="0"/>
              <a:t>по музыкальному воспитанию детей дошкольного возраста «Ладушки», И. </a:t>
            </a:r>
            <a:r>
              <a:rPr lang="ru-RU" sz="1800" dirty="0" err="1"/>
              <a:t>Каплунова</a:t>
            </a:r>
            <a:r>
              <a:rPr lang="ru-RU" sz="1800" dirty="0"/>
              <a:t>, И. </a:t>
            </a:r>
            <a:r>
              <a:rPr lang="ru-RU" sz="1800" dirty="0" err="1"/>
              <a:t>Новоскольцева</a:t>
            </a:r>
            <a:r>
              <a:rPr lang="ru-RU" sz="1800" dirty="0"/>
              <a:t>, Невская Нота, СПб, 2014 г.</a:t>
            </a:r>
          </a:p>
          <a:p>
            <a:pPr lvl="0"/>
            <a:r>
              <a:rPr lang="ru-RU" sz="1800" dirty="0"/>
              <a:t>«Открываем мир», авторская разработка коллектива ГБДОУ по духовно-нравственному воспитанию дошкольников путем приобщения их к традициям православной культуры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«Мальчики и девочки: Дифференцированный подход к воспитанию детей дошкольного возраста. </a:t>
            </a:r>
            <a:r>
              <a:rPr lang="ru-RU" sz="1800" dirty="0" smtClean="0"/>
              <a:t> </a:t>
            </a:r>
            <a:r>
              <a:rPr lang="ru-RU" sz="1800" dirty="0" err="1" smtClean="0"/>
              <a:t>Шелухина</a:t>
            </a:r>
            <a:r>
              <a:rPr lang="ru-RU" sz="1800" dirty="0" smtClean="0"/>
              <a:t> И.П.</a:t>
            </a:r>
          </a:p>
          <a:p>
            <a:pPr lvl="0"/>
            <a:r>
              <a:rPr lang="ru-RU" sz="1800" dirty="0" smtClean="0"/>
              <a:t>Алифанова </a:t>
            </a:r>
            <a:r>
              <a:rPr lang="ru-RU" sz="1800" dirty="0"/>
              <a:t>Г.Т. </a:t>
            </a:r>
            <a:r>
              <a:rPr lang="ru-RU" sz="1800" dirty="0" smtClean="0"/>
              <a:t>«Первые шаги» Петербурговедение </a:t>
            </a:r>
            <a:r>
              <a:rPr lang="ru-RU" sz="1800" dirty="0"/>
              <a:t>для малышей от </a:t>
            </a:r>
            <a:r>
              <a:rPr lang="ru-RU" sz="1800" dirty="0" smtClean="0"/>
              <a:t>4 </a:t>
            </a:r>
            <a:r>
              <a:rPr lang="ru-RU" sz="1800" dirty="0"/>
              <a:t>до 7 </a:t>
            </a:r>
            <a:r>
              <a:rPr lang="ru-RU" sz="1800" dirty="0" smtClean="0"/>
              <a:t>лет</a:t>
            </a:r>
            <a:endParaRPr lang="ru-RU" sz="1800" dirty="0"/>
          </a:p>
          <a:p>
            <a:pPr lvl="0"/>
            <a:r>
              <a:rPr lang="ru-RU" sz="1800" dirty="0" smtClean="0"/>
              <a:t>«</a:t>
            </a:r>
            <a:r>
              <a:rPr lang="ru-RU" sz="1800" dirty="0"/>
              <a:t>Основы здорового питания (для детей дошкольного возраста)», обучающая (просветительская) программа для детей дошкольного и школьного возраста разработанная «Новосибирским научно-исследовательским институтом гигиены» </a:t>
            </a:r>
            <a:r>
              <a:rPr lang="ru-RU" sz="1800" dirty="0" err="1"/>
              <a:t>Роспотребнадзора</a:t>
            </a:r>
            <a:r>
              <a:rPr lang="ru-RU" sz="1800" dirty="0"/>
              <a:t>, 2022 г. https://edu.demography.site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548680"/>
            <a:ext cx="71287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95300" algn="just">
              <a:lnSpc>
                <a:spcPct val="115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Часть Программы, формируемая участниками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отношений, построена в соответствии с: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3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Образовательный </a:t>
            </a:r>
            <a:r>
              <a:rPr lang="ru-RU" sz="2400" dirty="0"/>
              <a:t>процесс условно подразделен на:</a:t>
            </a:r>
          </a:p>
          <a:p>
            <a:pPr lvl="0"/>
            <a:r>
              <a:rPr lang="ru-RU" sz="2400" dirty="0"/>
              <a:t>Образовательную деятельность, осуществляемую в процессе организации различных видов детской деятельности.</a:t>
            </a:r>
          </a:p>
          <a:p>
            <a:pPr lvl="0"/>
            <a:r>
              <a:rPr lang="ru-RU" sz="2400" dirty="0"/>
              <a:t>Образовательную деятельность, осуществляемую в ходе режимных моментов.</a:t>
            </a:r>
          </a:p>
          <a:p>
            <a:pPr lvl="0"/>
            <a:r>
              <a:rPr lang="ru-RU" sz="2400" dirty="0"/>
              <a:t>Самостоятельную деятельность детей.</a:t>
            </a:r>
          </a:p>
          <a:p>
            <a:pPr lvl="0"/>
            <a:r>
              <a:rPr lang="ru-RU" sz="2400" dirty="0"/>
              <a:t>Взаимодействие с семьями воспитанников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92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94096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Взаимодействие педагогического коллектива с семьями воспитанников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774632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планируем </a:t>
            </a:r>
            <a:r>
              <a:rPr lang="ru-RU" sz="2400" b="1" dirty="0"/>
              <a:t>осуществлять в следующих направлениях:</a:t>
            </a:r>
            <a:endParaRPr lang="ru-RU" sz="2400" dirty="0"/>
          </a:p>
          <a:p>
            <a:r>
              <a:rPr lang="ru-RU" sz="2400" dirty="0"/>
              <a:t>-аналитическое 	</a:t>
            </a:r>
          </a:p>
          <a:p>
            <a:r>
              <a:rPr lang="ru-RU" sz="2400" dirty="0"/>
              <a:t>-коммуникативно-</a:t>
            </a:r>
            <a:r>
              <a:rPr lang="ru-RU" sz="2400" dirty="0" err="1"/>
              <a:t>деятельностное</a:t>
            </a:r>
            <a:r>
              <a:rPr lang="ru-RU" sz="2400" dirty="0"/>
              <a:t> </a:t>
            </a:r>
          </a:p>
          <a:p>
            <a:r>
              <a:rPr lang="ru-RU" sz="2400" dirty="0"/>
              <a:t>-информационное - пропаганда и популяризация опыта деятельности ДОУ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0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 8. Взаимодействие педагогического коллектива с семьями воспитанников планируем осуществлять в следующих направлениях: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-аналитическое 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-коммуникативно-деятельностное 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822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-информационное - пропаганда и популяризация опыта деятельности ДОУ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1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764704"/>
            <a:ext cx="8229600" cy="51740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С полным </a:t>
            </a:r>
            <a:r>
              <a:rPr lang="ru-RU"/>
              <a:t>текстом </a:t>
            </a:r>
            <a:r>
              <a:rPr lang="ru-RU" smtClean="0"/>
              <a:t>Адаптированной образовательной </a:t>
            </a:r>
            <a:r>
              <a:rPr lang="ru-RU" dirty="0" smtClean="0"/>
              <a:t>программы </a:t>
            </a:r>
            <a:r>
              <a:rPr lang="ru-RU" dirty="0"/>
              <a:t>можно ознакомиться на сайте и в методическом кабинете ГБДОУ детского сада №49.</a:t>
            </a:r>
          </a:p>
          <a:p>
            <a:pPr>
              <a:buNone/>
            </a:pPr>
            <a:endParaRPr lang="ru-RU" dirty="0"/>
          </a:p>
          <a:p>
            <a:pPr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i="1" dirty="0"/>
              <a:t>Наш адрес: </a:t>
            </a:r>
            <a:r>
              <a:rPr lang="ru-RU" dirty="0">
                <a:ea typeface="Times New Roman"/>
              </a:rPr>
              <a:t>197349, Санкт-Петербург, ул. Маршала  Новикова, д.2, корп. 2.</a:t>
            </a:r>
          </a:p>
          <a:p>
            <a:pPr>
              <a:spcAft>
                <a:spcPts val="0"/>
              </a:spcAft>
              <a:buNone/>
            </a:pPr>
            <a:endParaRPr lang="ru-RU" dirty="0"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	</a:t>
            </a:r>
            <a:r>
              <a:rPr lang="ru-RU" i="1" dirty="0">
                <a:ea typeface="Times New Roman"/>
              </a:rPr>
              <a:t>Наш телефон</a:t>
            </a:r>
            <a:r>
              <a:rPr lang="ru-RU" dirty="0">
                <a:ea typeface="Times New Roman"/>
              </a:rPr>
              <a:t>: тел. (812) 394-97-72</a:t>
            </a:r>
          </a:p>
          <a:p>
            <a:pPr>
              <a:spcAft>
                <a:spcPts val="0"/>
              </a:spcAft>
              <a:buNone/>
            </a:pPr>
            <a:endParaRPr lang="ru-RU" dirty="0">
              <a:ea typeface="Times New Roman"/>
            </a:endParaRPr>
          </a:p>
          <a:p>
            <a:pPr>
              <a:buNone/>
            </a:pPr>
            <a:r>
              <a:rPr lang="ru-RU" dirty="0">
                <a:ea typeface="Times New Roman"/>
              </a:rPr>
              <a:t>	</a:t>
            </a:r>
            <a:r>
              <a:rPr lang="en-US" i="1" dirty="0">
                <a:ea typeface="Times New Roman"/>
              </a:rPr>
              <a:t>E-mail</a:t>
            </a:r>
            <a:r>
              <a:rPr lang="ru-RU" i="1" dirty="0">
                <a:ea typeface="Times New Roman"/>
              </a:rPr>
              <a:t>: </a:t>
            </a:r>
            <a:r>
              <a:rPr lang="ru-RU" dirty="0">
                <a:hlinkClick r:id="rId2"/>
              </a:rPr>
              <a:t>primdou-49@</a:t>
            </a:r>
            <a:r>
              <a:rPr lang="en-US" dirty="0" err="1">
                <a:hlinkClick r:id="rId2"/>
              </a:rPr>
              <a:t>yandex</a:t>
            </a:r>
            <a:r>
              <a:rPr lang="ru-RU" dirty="0">
                <a:hlinkClick r:id="rId2"/>
              </a:rPr>
              <a:t>.</a:t>
            </a:r>
            <a:r>
              <a:rPr lang="ru-RU" dirty="0" err="1">
                <a:hlinkClick r:id="rId2"/>
              </a:rPr>
              <a:t>ru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i="1" dirty="0"/>
              <a:t>Наш сайт</a:t>
            </a:r>
            <a:r>
              <a:rPr lang="ru-RU" dirty="0"/>
              <a:t>: </a:t>
            </a:r>
            <a:r>
              <a:rPr lang="ru-RU" dirty="0">
                <a:hlinkClick r:id="rId3"/>
              </a:rPr>
              <a:t>http://www.gdou49.ru/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i="1" dirty="0"/>
              <a:t>Заведующий</a:t>
            </a:r>
            <a:r>
              <a:rPr lang="ru-RU" dirty="0"/>
              <a:t>: Ермолова Лариса Валентиновна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8317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666</Words>
  <Application>Microsoft Office PowerPoint</Application>
  <PresentationFormat>Экран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разработана в соответствии с:</vt:lpstr>
      <vt:lpstr>Слайд 3</vt:lpstr>
      <vt:lpstr>Слайд 4</vt:lpstr>
      <vt:lpstr>Слайд 5</vt:lpstr>
      <vt:lpstr>Слайд 6</vt:lpstr>
      <vt:lpstr>Слайд 7</vt:lpstr>
      <vt:lpstr>Взаимодействие педагогического коллектива с семьями воспитанников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2</cp:lastModifiedBy>
  <cp:revision>131</cp:revision>
  <dcterms:created xsi:type="dcterms:W3CDTF">2012-12-14T08:48:06Z</dcterms:created>
  <dcterms:modified xsi:type="dcterms:W3CDTF">2023-09-08T13:27:31Z</dcterms:modified>
</cp:coreProperties>
</file>